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5" r:id="rId4"/>
    <p:sldId id="276" r:id="rId5"/>
    <p:sldId id="260" r:id="rId6"/>
    <p:sldId id="259" r:id="rId7"/>
    <p:sldId id="261" r:id="rId8"/>
    <p:sldId id="257" r:id="rId9"/>
    <p:sldId id="262" r:id="rId10"/>
    <p:sldId id="263" r:id="rId11"/>
    <p:sldId id="277" r:id="rId12"/>
    <p:sldId id="278" r:id="rId13"/>
    <p:sldId id="264" r:id="rId14"/>
    <p:sldId id="266" r:id="rId15"/>
    <p:sldId id="275" r:id="rId16"/>
    <p:sldId id="279" r:id="rId17"/>
    <p:sldId id="280" r:id="rId18"/>
    <p:sldId id="268" r:id="rId19"/>
    <p:sldId id="267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/>
    <p:restoredTop sz="94626"/>
  </p:normalViewPr>
  <p:slideViewPr>
    <p:cSldViewPr snapToGrid="0" snapToObjects="1">
      <p:cViewPr varScale="1">
        <p:scale>
          <a:sx n="171" d="100"/>
          <a:sy n="171" d="100"/>
        </p:scale>
        <p:origin x="48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A72B-822C-5F42-8F87-C4534FF5218D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26104-8E1E-5F4D-88AD-9274EEC62FA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298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26104-8E1E-5F4D-88AD-9274EEC62FAB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584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ran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900000"/>
            <a:ext cx="6984000" cy="1944000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3024000"/>
            <a:ext cx="6984000" cy="720000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854BD-A7D8-BD41-B171-25BFBA52B7A0}"/>
              </a:ext>
            </a:extLst>
          </p:cNvPr>
          <p:cNvSpPr txBox="1"/>
          <p:nvPr userDrawn="1"/>
        </p:nvSpPr>
        <p:spPr>
          <a:xfrm>
            <a:off x="0" y="-449451"/>
            <a:ext cx="468000" cy="28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BC676-AB44-8E42-B2D9-B8BBE8170471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Title - Orange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1656000"/>
            <a:ext cx="3311999" cy="252000"/>
          </a:xfrm>
        </p:spPr>
        <p:txBody>
          <a:bodyPr anchor="t" anchorCtr="0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B625E5-AE95-8A47-A108-2CB0A949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726B17-695E-A541-8695-FF3B765F0F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0000" y="1908000"/>
            <a:ext cx="3312000" cy="273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71A1920-3254-EF44-B4B3-997FB5A27EB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1" y="1584000"/>
            <a:ext cx="2951999" cy="302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97DA4-CE2A-2E41-84B6-F786A7F8F2BA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0A615-099F-274D-9E60-FA86EFCEF86D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with picture</a:t>
            </a:r>
          </a:p>
        </p:txBody>
      </p:sp>
    </p:spTree>
    <p:extLst>
      <p:ext uri="{BB962C8B-B14F-4D97-AF65-F5344CB8AC3E}">
        <p14:creationId xmlns:p14="http://schemas.microsoft.com/office/powerpoint/2010/main" val="21668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ran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762CC-E26B-C842-AA66-20B198660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247DD0-85B8-3B46-A94C-E0DEDC34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900000"/>
            <a:ext cx="6984000" cy="1944000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66D53E-6B10-C542-B17A-118A3C0B3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3024000"/>
            <a:ext cx="6984000" cy="720000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95BB7-ADBF-1E47-8786-98ABD23DAB3B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92E4E-B424-A84F-A042-B4344992B803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Quote - Orange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Dark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762CC-E26B-C842-AA66-20B198660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247DD0-85B8-3B46-A94C-E0DEDC34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900000"/>
            <a:ext cx="6984000" cy="1944000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66D53E-6B10-C542-B17A-118A3C0B3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3024000"/>
            <a:ext cx="6984000" cy="720000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90512-C876-F14D-964C-CC0F3405C34E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55B78-D50F-D847-8C46-966A3E3CAAB3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Quote - Dark blue</a:t>
            </a:r>
          </a:p>
        </p:txBody>
      </p:sp>
    </p:spTree>
    <p:extLst>
      <p:ext uri="{BB962C8B-B14F-4D97-AF65-F5344CB8AC3E}">
        <p14:creationId xmlns:p14="http://schemas.microsoft.com/office/powerpoint/2010/main" val="152391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7DFD02-C397-6545-B059-43C5AE9491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2000" y="1523317"/>
            <a:ext cx="6552000" cy="432000"/>
          </a:xfrm>
        </p:spPr>
        <p:txBody>
          <a:bodyPr anchor="t" anchorCtr="0"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5C9531-F4A1-7D4A-9B9E-71CCECB965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71999" y="2268000"/>
            <a:ext cx="6551999" cy="2376000"/>
          </a:xfrm>
        </p:spPr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>
                <a:solidFill>
                  <a:schemeClr val="accent4"/>
                </a:solidFill>
              </a:defRPr>
            </a:lvl2pPr>
            <a:lvl3pPr>
              <a:defRPr sz="2200">
                <a:solidFill>
                  <a:schemeClr val="accent4"/>
                </a:solidFill>
              </a:defRPr>
            </a:lvl3pPr>
            <a:lvl4pPr>
              <a:defRPr sz="2200">
                <a:solidFill>
                  <a:schemeClr val="accent4"/>
                </a:solidFill>
              </a:defRPr>
            </a:lvl4pPr>
            <a:lvl5pPr>
              <a:defRPr sz="2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B565B-A9D8-C54C-BC1E-EC832D84AEEE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B9713-D581-6347-B397-664042AA1A53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Big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7DFD02-C397-6545-B059-43C5AE9491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2000" y="1523317"/>
            <a:ext cx="3311999" cy="432000"/>
          </a:xfrm>
        </p:spPr>
        <p:txBody>
          <a:bodyPr anchor="t" anchorCtr="0"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5C9531-F4A1-7D4A-9B9E-71CCECB965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72000" y="2268000"/>
            <a:ext cx="3312000" cy="2376000"/>
          </a:xfrm>
        </p:spPr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>
                <a:solidFill>
                  <a:schemeClr val="accent4"/>
                </a:solidFill>
              </a:defRPr>
            </a:lvl2pPr>
            <a:lvl3pPr>
              <a:defRPr sz="2200">
                <a:solidFill>
                  <a:schemeClr val="accent4"/>
                </a:solidFill>
              </a:defRPr>
            </a:lvl3pPr>
            <a:lvl4pPr>
              <a:defRPr sz="2200">
                <a:solidFill>
                  <a:schemeClr val="accent4"/>
                </a:solidFill>
              </a:defRPr>
            </a:lvl4pPr>
            <a:lvl5pPr>
              <a:defRPr sz="2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21FC53D-F404-7A42-957C-99BF173129A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1" y="1584000"/>
            <a:ext cx="2951999" cy="302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9913E-51D2-3D4B-A343-AFFD5D08843B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25E10-3608-D548-A47B-977E5309BF6D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Big with picture</a:t>
            </a:r>
          </a:p>
        </p:txBody>
      </p:sp>
    </p:spTree>
    <p:extLst>
      <p:ext uri="{BB962C8B-B14F-4D97-AF65-F5344CB8AC3E}">
        <p14:creationId xmlns:p14="http://schemas.microsoft.com/office/powerpoint/2010/main" val="258267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- Oran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5999" y="848737"/>
            <a:ext cx="2160000" cy="21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CA1D4C2-51E1-D24E-8F4B-2F82AE920B9B}" type="datetimeFigureOut">
              <a:rPr lang="en-GB" smtClean="0"/>
              <a:pPr/>
              <a:t>15/10/2024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5999" y="575999"/>
            <a:ext cx="6983999" cy="216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B68CC4-CDFE-6346-9A8E-22A460AF0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836000"/>
            <a:ext cx="6984000" cy="1944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E687A-2796-1646-B21C-A114F41F1B72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CD675-16EA-234C-93B8-112F34758A50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Thanks - Dark blue</a:t>
            </a:r>
          </a:p>
        </p:txBody>
      </p:sp>
    </p:spTree>
    <p:extLst>
      <p:ext uri="{BB962C8B-B14F-4D97-AF65-F5344CB8AC3E}">
        <p14:creationId xmlns:p14="http://schemas.microsoft.com/office/powerpoint/2010/main" val="389203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- Dark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5999" y="848737"/>
            <a:ext cx="2160000" cy="21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CA1D4C2-51E1-D24E-8F4B-2F82AE920B9B}" type="datetimeFigureOut">
              <a:rPr lang="en-GB" smtClean="0"/>
              <a:pPr/>
              <a:t>15/10/2024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5999" y="575999"/>
            <a:ext cx="6983999" cy="216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B68CC4-CDFE-6346-9A8E-22A460AF0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836000"/>
            <a:ext cx="6984000" cy="1944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84340-C2AA-5A4B-A1CD-5BC653541415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0242C-85E2-8C42-99C6-1A876F83EAB4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Thanks - Dark blue</a:t>
            </a:r>
          </a:p>
        </p:txBody>
      </p:sp>
    </p:spTree>
    <p:extLst>
      <p:ext uri="{BB962C8B-B14F-4D97-AF65-F5344CB8AC3E}">
        <p14:creationId xmlns:p14="http://schemas.microsoft.com/office/powerpoint/2010/main" val="384331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000" y="1548000"/>
            <a:ext cx="7056000" cy="3022687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E947EF-0463-D94A-A530-DB25C34B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F5158-B994-CF41-AC16-ECFC0C6A4FAD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0928A-1EA7-3A49-AB58-4996F64A0901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Title with picture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232CE-8824-3343-B5B6-86C10DBB418A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87546-684C-8B42-8ED9-82EC20864201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Only picture</a:t>
            </a:r>
          </a:p>
        </p:txBody>
      </p:sp>
    </p:spTree>
    <p:extLst>
      <p:ext uri="{BB962C8B-B14F-4D97-AF65-F5344CB8AC3E}">
        <p14:creationId xmlns:p14="http://schemas.microsoft.com/office/powerpoint/2010/main" val="213820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38F16-ECE9-BD46-A580-92EAD4C7B367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3ADF-6721-7749-AA6F-24703448CB70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Blank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Dark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900000"/>
            <a:ext cx="6984000" cy="1944000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3024000"/>
            <a:ext cx="6984000" cy="720000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C6A27-A268-194E-8C4D-C4A9BB1EFB25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A6B5E-5F4A-1540-96B2-321B9801073D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Title - Dark blue</a:t>
            </a:r>
          </a:p>
        </p:txBody>
      </p:sp>
    </p:spTree>
    <p:extLst>
      <p:ext uri="{BB962C8B-B14F-4D97-AF65-F5344CB8AC3E}">
        <p14:creationId xmlns:p14="http://schemas.microsoft.com/office/powerpoint/2010/main" val="119000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99CE06-ED34-AC47-8E5E-D7F7F38EB7C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572001" y="576000"/>
            <a:ext cx="4572000" cy="39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900000"/>
            <a:ext cx="6984000" cy="1944000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3024000"/>
            <a:ext cx="6984000" cy="720000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1AC08-7E97-7447-BCEF-47DEE6266F14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16E01-23B7-C34E-81BE-E1962648BCE2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Title - White</a:t>
            </a:r>
          </a:p>
        </p:txBody>
      </p:sp>
    </p:spTree>
    <p:extLst>
      <p:ext uri="{BB962C8B-B14F-4D97-AF65-F5344CB8AC3E}">
        <p14:creationId xmlns:p14="http://schemas.microsoft.com/office/powerpoint/2010/main" val="9359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548000"/>
            <a:ext cx="6552000" cy="3096000"/>
          </a:xfrm>
        </p:spPr>
        <p:txBody>
          <a:bodyPr/>
          <a:lstStyle>
            <a:lvl1pPr marL="360000" indent="-360000">
              <a:buClr>
                <a:schemeClr val="accent3"/>
              </a:buClr>
              <a:buFont typeface="+mj-lt"/>
              <a:buAutoNum type="arabicPeriod"/>
              <a:defRPr sz="2200">
                <a:solidFill>
                  <a:schemeClr val="bg1"/>
                </a:solidFill>
              </a:defRPr>
            </a:lvl1pPr>
            <a:lvl2pPr marL="720000" indent="-360000">
              <a:buClr>
                <a:schemeClr val="accent3"/>
              </a:buClr>
              <a:buFont typeface="+mj-lt"/>
              <a:buAutoNum type="arabicPeriod"/>
              <a:defRPr sz="2200">
                <a:solidFill>
                  <a:schemeClr val="bg1"/>
                </a:solidFill>
              </a:defRPr>
            </a:lvl2pPr>
            <a:lvl3pPr marL="720000" indent="-360000">
              <a:buClr>
                <a:schemeClr val="accent3"/>
              </a:buClr>
              <a:buFont typeface="+mj-lt"/>
              <a:buAutoNum type="arabicPeriod"/>
              <a:defRPr sz="2200">
                <a:solidFill>
                  <a:schemeClr val="bg1"/>
                </a:solidFill>
              </a:defRPr>
            </a:lvl3pPr>
            <a:lvl4pPr marL="720000" indent="-360000">
              <a:buClr>
                <a:schemeClr val="accent3"/>
              </a:buClr>
              <a:buFont typeface="+mj-lt"/>
              <a:buAutoNum type="arabicPeriod"/>
              <a:defRPr sz="2200">
                <a:solidFill>
                  <a:schemeClr val="bg1"/>
                </a:solidFill>
              </a:defRPr>
            </a:lvl4pPr>
            <a:lvl5pPr marL="720000" indent="-360000">
              <a:buClr>
                <a:schemeClr val="accent3"/>
              </a:buClr>
              <a:buFont typeface="+mj-lt"/>
              <a:buAutoNum type="arabicPeriod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762CC-E26B-C842-AA66-20B1986601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1300B-9B05-6847-9043-0176B38F02CB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0C4CF-E539-9E45-B851-6068CA754DFB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18419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1908000"/>
            <a:ext cx="6983999" cy="273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C81586-CB2D-EE4B-8875-1AB5727661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0001" y="1656000"/>
            <a:ext cx="6983999" cy="252000"/>
          </a:xfrm>
        </p:spPr>
        <p:txBody>
          <a:bodyPr anchor="t" anchorCtr="0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7E690-4F90-7E40-8BFE-7A87C837C791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719A9-9867-884E-8782-CC17EF40A7CB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- 1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AA61B-AA09-A24E-B157-8A83B1147A08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69B67-C89A-2A46-8545-4E11ADFE7329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- 2</a:t>
            </a:r>
          </a:p>
        </p:txBody>
      </p:sp>
    </p:spTree>
    <p:extLst>
      <p:ext uri="{BB962C8B-B14F-4D97-AF65-F5344CB8AC3E}">
        <p14:creationId xmlns:p14="http://schemas.microsoft.com/office/powerpoint/2010/main" val="200995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two column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3312000" cy="2988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2001" y="1655999"/>
            <a:ext cx="3311999" cy="2988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BD863-8957-9D4B-B1F6-400DCBED91FB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B94EF-65A6-CA40-AF00-03C36A462745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two columns - 1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1656000"/>
            <a:ext cx="3311999" cy="252000"/>
          </a:xfrm>
        </p:spPr>
        <p:txBody>
          <a:bodyPr anchor="t" anchorCtr="0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B625E5-AE95-8A47-A108-2CB0A949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726B17-695E-A541-8695-FF3B765F0F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0000" y="1908000"/>
            <a:ext cx="3312000" cy="273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5B92FB7-AA73-1248-AD63-B30D5B95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2001" y="1907997"/>
            <a:ext cx="3311999" cy="273600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789763-E776-944E-B9CE-6713B3C5A8C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12000" y="1656000"/>
            <a:ext cx="3311999" cy="252000"/>
          </a:xfrm>
        </p:spPr>
        <p:txBody>
          <a:bodyPr anchor="t" anchorCtr="0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D4DB6-8D4D-E645-89ED-53B212AC85E6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E9406-87FA-B04B-B82B-AD072923EDA7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two columns - 2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0001" y="1656000"/>
            <a:ext cx="2303999" cy="252000"/>
          </a:xfrm>
        </p:spPr>
        <p:txBody>
          <a:bodyPr anchor="t" anchorCtr="0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D4C2-51E1-D24E-8F4B-2F82AE920B9B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B625E5-AE95-8A47-A108-2CB0A949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726B17-695E-A541-8695-FF3B765F0F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0000" y="1908000"/>
            <a:ext cx="2304000" cy="273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1800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3600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5B92FB7-AA73-1248-AD63-B30D5B95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000" y="3132000"/>
            <a:ext cx="2304000" cy="151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1800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3600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789763-E776-944E-B9CE-6713B3C5A8C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68001" y="1656000"/>
            <a:ext cx="2304000" cy="252000"/>
          </a:xfrm>
        </p:spPr>
        <p:txBody>
          <a:bodyPr anchor="t" anchorCtr="0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2616243-7BCB-124C-B513-73A52712A8B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168000" y="1908000"/>
            <a:ext cx="2304000" cy="273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1800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3600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AA9F5E3-EEEE-CB44-913A-B07E8B6EF38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796000" y="1656000"/>
            <a:ext cx="2304000" cy="252000"/>
          </a:xfrm>
        </p:spPr>
        <p:txBody>
          <a:bodyPr anchor="t" anchorCtr="0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32FDD9C-5C92-EB44-BFEF-19E3633F213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796000" y="2117035"/>
            <a:ext cx="2304000" cy="864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09D4FD-30DD-F34D-8C19-5B3CF7E7B0D0}"/>
              </a:ext>
            </a:extLst>
          </p:cNvPr>
          <p:cNvSpPr txBox="1"/>
          <p:nvPr userDrawn="1"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65B383-00C0-AB47-B8DC-0C5DE09F99E4}"/>
              </a:ext>
            </a:extLst>
          </p:cNvPr>
          <p:cNvSpPr txBox="1"/>
          <p:nvPr userDrawn="1"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Text three columns</a:t>
            </a:r>
          </a:p>
        </p:txBody>
      </p:sp>
    </p:spTree>
    <p:extLst>
      <p:ext uri="{BB962C8B-B14F-4D97-AF65-F5344CB8AC3E}">
        <p14:creationId xmlns:p14="http://schemas.microsoft.com/office/powerpoint/2010/main" val="414732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1656000"/>
            <a:ext cx="6983999" cy="29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920000" y="333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fld id="{7CA1D4C2-51E1-D24E-8F4B-2F82AE920B9B}" type="datetimeFigureOut">
              <a:rPr lang="en-GB" smtClean="0"/>
              <a:pPr/>
              <a:t>15/10/2024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48000" y="2628000"/>
            <a:ext cx="3168000" cy="2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44640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 b="1">
                <a:solidFill>
                  <a:schemeClr val="accent4"/>
                </a:solidFill>
              </a:defRPr>
            </a:lvl1pPr>
          </a:lstStyle>
          <a:p>
            <a:fld id="{14F762CC-E26B-C842-AA66-20B1986601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5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76" r:id="rId4"/>
    <p:sldLayoutId id="2147483662" r:id="rId5"/>
    <p:sldLayoutId id="2147483677" r:id="rId6"/>
    <p:sldLayoutId id="2147483664" r:id="rId7"/>
    <p:sldLayoutId id="2147483665" r:id="rId8"/>
    <p:sldLayoutId id="2147483678" r:id="rId9"/>
    <p:sldLayoutId id="2147483679" r:id="rId10"/>
    <p:sldLayoutId id="2147483663" r:id="rId11"/>
    <p:sldLayoutId id="2147483672" r:id="rId12"/>
    <p:sldLayoutId id="2147483666" r:id="rId13"/>
    <p:sldLayoutId id="2147483680" r:id="rId14"/>
    <p:sldLayoutId id="2147483674" r:id="rId15"/>
    <p:sldLayoutId id="2147483675" r:id="rId16"/>
    <p:sldLayoutId id="2147483669" r:id="rId17"/>
    <p:sldLayoutId id="2147483673" r:id="rId18"/>
    <p:sldLayoutId id="2147483667" r:id="rId19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644" y="260194"/>
            <a:ext cx="8374712" cy="2720897"/>
          </a:xfrm>
        </p:spPr>
        <p:txBody>
          <a:bodyPr>
            <a:normAutofit/>
          </a:bodyPr>
          <a:lstStyle/>
          <a:p>
            <a:r>
              <a:rPr lang="en-GB" dirty="0"/>
              <a:t>From ServiceDesk to AMS-IX NOC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556" y="3194985"/>
            <a:ext cx="4754283" cy="276761"/>
          </a:xfrm>
        </p:spPr>
        <p:txBody>
          <a:bodyPr/>
          <a:lstStyle/>
          <a:p>
            <a:r>
              <a:rPr lang="en-GB" dirty="0"/>
              <a:t>The road to becoming a network engineer</a:t>
            </a:r>
          </a:p>
        </p:txBody>
      </p:sp>
    </p:spTree>
    <p:extLst>
      <p:ext uri="{BB962C8B-B14F-4D97-AF65-F5344CB8AC3E}">
        <p14:creationId xmlns:p14="http://schemas.microsoft.com/office/powerpoint/2010/main" val="134942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CF07ED-EE68-4845-BC15-B222F2419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398254"/>
            <a:ext cx="3311999" cy="252000"/>
          </a:xfrm>
        </p:spPr>
        <p:txBody>
          <a:bodyPr/>
          <a:lstStyle/>
          <a:p>
            <a:r>
              <a:rPr lang="en-GB" dirty="0"/>
              <a:t>Teaching AMS-IX at my previous job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463CB-E452-3940-A2AA-50C049D7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our 1</a:t>
            </a:r>
            <a:r>
              <a:rPr lang="en-GB" baseline="30000" dirty="0"/>
              <a:t>st</a:t>
            </a:r>
            <a:r>
              <a:rPr lang="en-GB" dirty="0"/>
              <a:t> line support at </a:t>
            </a:r>
            <a:r>
              <a:rPr lang="en-GB" dirty="0" err="1"/>
              <a:t>Quanza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12924F-37FB-974E-8F92-408A210AD3A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0" y="1393123"/>
            <a:ext cx="3311999" cy="252000"/>
          </a:xfrm>
        </p:spPr>
        <p:txBody>
          <a:bodyPr/>
          <a:lstStyle/>
          <a:p>
            <a:r>
              <a:rPr lang="en-GB" dirty="0"/>
              <a:t>Expanding our 1</a:t>
            </a:r>
            <a:r>
              <a:rPr lang="en-GB" baseline="30000" dirty="0"/>
              <a:t>st</a:t>
            </a:r>
            <a:r>
              <a:rPr lang="en-GB" dirty="0"/>
              <a:t> line SOPs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F0A84-CB79-EE09-70D0-7A0D5F7C74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61" y="1788508"/>
            <a:ext cx="3845862" cy="2887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DB752-8661-46DC-9CD5-330C7A5D5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400" y="1797300"/>
            <a:ext cx="4208823" cy="28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8BD64-1CDD-4237-2D0B-85616B0E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NL" dirty="0"/>
              <a:t>Part of the very first Juniper migration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3368C-F52B-B367-E7BC-31E8BEB5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1" y="1908000"/>
            <a:ext cx="6983999" cy="2736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325AC-CBF0-4AB7-73A0-91C501CD6573}"/>
              </a:ext>
            </a:extLst>
          </p:cNvPr>
          <p:cNvSpPr txBox="1"/>
          <p:nvPr/>
        </p:nvSpPr>
        <p:spPr>
          <a:xfrm>
            <a:off x="540001" y="1656000"/>
            <a:ext cx="6983999" cy="25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300" b="1" dirty="0">
                <a:solidFill>
                  <a:schemeClr val="tx2"/>
                </a:solidFill>
              </a:rPr>
              <a:t>A happy team t</a:t>
            </a:r>
            <a:r>
              <a:rPr lang="en-GB" sz="13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he morning when the migration was finally done</a:t>
            </a:r>
          </a:p>
        </p:txBody>
      </p:sp>
    </p:spTree>
    <p:extLst>
      <p:ext uri="{BB962C8B-B14F-4D97-AF65-F5344CB8AC3E}">
        <p14:creationId xmlns:p14="http://schemas.microsoft.com/office/powerpoint/2010/main" val="224338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CAEF-F5EC-0727-C1E5-2D8885CA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7174871" cy="968427"/>
          </a:xfrm>
        </p:spPr>
        <p:txBody>
          <a:bodyPr/>
          <a:lstStyle/>
          <a:p>
            <a:r>
              <a:rPr lang="en-GB" sz="2800" dirty="0"/>
              <a:t>“The Monster Project”, splitting up </a:t>
            </a:r>
            <a:r>
              <a:rPr lang="en-GB" sz="2800" dirty="0" err="1"/>
              <a:t>Nikhef</a:t>
            </a:r>
            <a:r>
              <a:rPr lang="en-GB" sz="2800" dirty="0"/>
              <a:t> and Digital Realty AMS9 (Former SARA).</a:t>
            </a:r>
            <a:r>
              <a:rPr lang="en-NL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0C773-48F0-C93F-CC12-D523117D2F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1" y="1867348"/>
            <a:ext cx="5074920" cy="2988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66F81-4D32-578D-AB92-104CF04008B1}"/>
              </a:ext>
            </a:extLst>
          </p:cNvPr>
          <p:cNvSpPr txBox="1"/>
          <p:nvPr/>
        </p:nvSpPr>
        <p:spPr>
          <a:xfrm>
            <a:off x="540001" y="1418794"/>
            <a:ext cx="5356655" cy="2861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GB" sz="1400" dirty="0"/>
              <a:t>https://</a:t>
            </a:r>
            <a:r>
              <a:rPr lang="en-GB" sz="1400" dirty="0" err="1"/>
              <a:t>www.ams-ix.net</a:t>
            </a:r>
            <a:r>
              <a:rPr lang="en-GB" sz="1400" dirty="0"/>
              <a:t>/</a:t>
            </a:r>
            <a:r>
              <a:rPr lang="en-GB" sz="1400" dirty="0" err="1"/>
              <a:t>ams</a:t>
            </a:r>
            <a:r>
              <a:rPr lang="en-GB" sz="1400" dirty="0"/>
              <a:t>/stories/30-years-and-a-broken-marriage</a:t>
            </a:r>
            <a:endParaRPr lang="en-NL" sz="1400" dirty="0" err="1"/>
          </a:p>
        </p:txBody>
      </p:sp>
    </p:spTree>
    <p:extLst>
      <p:ext uri="{BB962C8B-B14F-4D97-AF65-F5344CB8AC3E}">
        <p14:creationId xmlns:p14="http://schemas.microsoft.com/office/powerpoint/2010/main" val="69022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479179-3138-0248-BFCC-F7AE5BE20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442" y="1134000"/>
            <a:ext cx="763019" cy="252000"/>
          </a:xfrm>
        </p:spPr>
        <p:txBody>
          <a:bodyPr/>
          <a:lstStyle/>
          <a:p>
            <a:r>
              <a:rPr lang="en-GB" dirty="0"/>
              <a:t>RIPE85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94773-60B3-964C-BC00-D7D125D0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to network events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68791-3FA4-054F-9590-442D1E5CD15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482075" y="1134000"/>
            <a:ext cx="962940" cy="252000"/>
          </a:xfrm>
        </p:spPr>
        <p:txBody>
          <a:bodyPr/>
          <a:lstStyle/>
          <a:p>
            <a:r>
              <a:rPr lang="en-GB" dirty="0"/>
              <a:t>NANOG87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848C89-C962-B047-ACCB-2D6795148C2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962317" y="1134000"/>
            <a:ext cx="962940" cy="252000"/>
          </a:xfrm>
        </p:spPr>
        <p:txBody>
          <a:bodyPr/>
          <a:lstStyle/>
          <a:p>
            <a:r>
              <a:rPr lang="en-GB" dirty="0"/>
              <a:t>NANOG89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321538-19EF-A3A8-FE29-0700BB1830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38" y="1608662"/>
            <a:ext cx="3201118" cy="240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3603C-B677-FB32-1178-CF994C11CC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17" y="1567797"/>
            <a:ext cx="2137694" cy="2848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427CE8-A27F-0B52-9A7D-63AB549856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775" y="1567796"/>
            <a:ext cx="2137693" cy="28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671A-D057-8940-9F2B-900832ECA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So, what went wrong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F8E9E-651A-BB45-B903-BEE13F814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life of a network engineer is not all roses and sunshine</a:t>
            </a:r>
          </a:p>
        </p:txBody>
      </p:sp>
    </p:spTree>
    <p:extLst>
      <p:ext uri="{BB962C8B-B14F-4D97-AF65-F5344CB8AC3E}">
        <p14:creationId xmlns:p14="http://schemas.microsoft.com/office/powerpoint/2010/main" val="51290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6BC7A-B581-381B-59AC-6AA9F384E062}"/>
              </a:ext>
            </a:extLst>
          </p:cNvPr>
          <p:cNvSpPr txBox="1"/>
          <p:nvPr/>
        </p:nvSpPr>
        <p:spPr>
          <a:xfrm>
            <a:off x="617674" y="1229292"/>
            <a:ext cx="7151699" cy="5995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NL" sz="1300" dirty="0"/>
              <a:t>My first real incident was at our remote location in Chicago where we experienced an issue with</a:t>
            </a:r>
          </a:p>
          <a:p>
            <a:pPr algn="l">
              <a:lnSpc>
                <a:spcPct val="120000"/>
              </a:lnSpc>
            </a:pPr>
            <a:r>
              <a:rPr lang="en-GB" sz="1300" dirty="0"/>
              <a:t>T</a:t>
            </a:r>
            <a:r>
              <a:rPr lang="en-NL" sz="1300" dirty="0"/>
              <a:t>he connection we have between the DRT DC floor and Equinix floor.</a:t>
            </a:r>
          </a:p>
          <a:p>
            <a:pPr algn="l">
              <a:lnSpc>
                <a:spcPct val="120000"/>
              </a:lnSpc>
            </a:pPr>
            <a:endParaRPr lang="en-NL" sz="1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027FF-922E-0603-8FDB-B36524D3E6F2}"/>
              </a:ext>
            </a:extLst>
          </p:cNvPr>
          <p:cNvSpPr txBox="1"/>
          <p:nvPr/>
        </p:nvSpPr>
        <p:spPr>
          <a:xfrm>
            <a:off x="2289028" y="393617"/>
            <a:ext cx="4087549" cy="4238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NL" sz="1800" b="1" dirty="0">
                <a:solidFill>
                  <a:schemeClr val="accent1"/>
                </a:solidFill>
              </a:rPr>
              <a:t>My first outage during a on-call shift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5D5B-4B4A-D76E-16D7-68F06465F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39" y="1782280"/>
            <a:ext cx="3646923" cy="30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3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63965-B798-C7E1-42AC-998D7868ABF0}"/>
              </a:ext>
            </a:extLst>
          </p:cNvPr>
          <p:cNvSpPr txBox="1"/>
          <p:nvPr/>
        </p:nvSpPr>
        <p:spPr>
          <a:xfrm>
            <a:off x="732931" y="272957"/>
            <a:ext cx="7083431" cy="4718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NL" sz="2000" b="1" dirty="0">
                <a:solidFill>
                  <a:schemeClr val="accent1"/>
                </a:solidFill>
              </a:rPr>
              <a:t>Especially at night double check what you need to replace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E593C-BD74-A791-C9ED-8C3D87FBFCF3}"/>
              </a:ext>
            </a:extLst>
          </p:cNvPr>
          <p:cNvSpPr txBox="1"/>
          <p:nvPr/>
        </p:nvSpPr>
        <p:spPr>
          <a:xfrm>
            <a:off x="998177" y="2313303"/>
            <a:ext cx="2500923" cy="777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GB" sz="1300" dirty="0"/>
              <a:t>BR-MLX-10Gx20-M</a:t>
            </a:r>
          </a:p>
          <a:p>
            <a:pPr algn="l">
              <a:lnSpc>
                <a:spcPct val="120000"/>
              </a:lnSpc>
            </a:pPr>
            <a:r>
              <a:rPr lang="en-GB" sz="1300" dirty="0"/>
              <a:t>BR-MLX-10Gx20-X2</a:t>
            </a:r>
          </a:p>
          <a:p>
            <a:pPr algn="l">
              <a:lnSpc>
                <a:spcPct val="120000"/>
              </a:lnSpc>
            </a:pPr>
            <a:r>
              <a:rPr lang="en-GB" sz="1300" dirty="0"/>
              <a:t>BR-MLX-1GX20-U10G-X2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5723A-720B-8106-1EBB-47E726A6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48" y="1100452"/>
            <a:ext cx="4777770" cy="2943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3DB98-1C3B-2D57-F5F1-031E0EF00D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56" y="798740"/>
            <a:ext cx="1671444" cy="1253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C4671D-3CE3-8B66-2558-03C12764536C}"/>
              </a:ext>
            </a:extLst>
          </p:cNvPr>
          <p:cNvSpPr txBox="1"/>
          <p:nvPr/>
        </p:nvSpPr>
        <p:spPr>
          <a:xfrm>
            <a:off x="2371493" y="283984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endParaRPr lang="en-NL" sz="13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30FD9-8E1A-6D41-2FC2-8F44C63A50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639" y="722075"/>
            <a:ext cx="1330248" cy="1330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175DA-4E6B-43F2-4787-1CD050F6C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573" y="3091178"/>
            <a:ext cx="1364011" cy="13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8DBE4-E414-EC4F-FECF-7ADD8349DEF8}"/>
              </a:ext>
            </a:extLst>
          </p:cNvPr>
          <p:cNvSpPr txBox="1"/>
          <p:nvPr/>
        </p:nvSpPr>
        <p:spPr>
          <a:xfrm>
            <a:off x="682974" y="313985"/>
            <a:ext cx="6075108" cy="4126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NL" sz="2000" b="1" dirty="0">
                <a:solidFill>
                  <a:schemeClr val="accent1"/>
                </a:solidFill>
              </a:rPr>
              <a:t>Nightmare, causing a loop on the AMS-IX platform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AEC12-FA16-4E8E-3B35-E8938C3E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74" y="1096009"/>
            <a:ext cx="7424706" cy="3233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36DF2-3DF0-07F1-CC79-34929B380667}"/>
              </a:ext>
            </a:extLst>
          </p:cNvPr>
          <p:cNvSpPr txBox="1"/>
          <p:nvPr/>
        </p:nvSpPr>
        <p:spPr>
          <a:xfrm>
            <a:off x="5425440" y="813808"/>
            <a:ext cx="1375032" cy="3246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NL" sz="1800" dirty="0"/>
              <a:t>This was me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18FE99-C731-7470-0951-04EEB2FC285B}"/>
              </a:ext>
            </a:extLst>
          </p:cNvPr>
          <p:cNvCxnSpPr>
            <a:cxnSpLocks/>
          </p:cNvCxnSpPr>
          <p:nvPr/>
        </p:nvCxnSpPr>
        <p:spPr>
          <a:xfrm>
            <a:off x="6213075" y="1225589"/>
            <a:ext cx="932567" cy="108000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2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6BA1-49D7-2044-9506-6D67212A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am I a network engineer 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34377-C1BD-E66F-2EBA-0C226DB5E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1734">
            <a:off x="322725" y="1849633"/>
            <a:ext cx="2590392" cy="1942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5128CD-970A-903A-7CBE-F7A9E879C1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7081">
            <a:off x="6362276" y="1553291"/>
            <a:ext cx="1912561" cy="2550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51142C-A089-A204-2E8E-58144089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191" y="1216055"/>
            <a:ext cx="2440325" cy="30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110A-83EE-DD45-AEF2-E244AF192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1159" y="1966916"/>
            <a:ext cx="4524817" cy="824098"/>
          </a:xfrm>
        </p:spPr>
        <p:txBody>
          <a:bodyPr>
            <a:normAutofit/>
          </a:bodyPr>
          <a:lstStyle/>
          <a:p>
            <a:r>
              <a:rPr lang="en-GB" sz="60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63891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ith a beard smiling&#10;&#10;Description automatically generated">
            <a:extLst>
              <a:ext uri="{FF2B5EF4-FFF2-40B4-BE49-F238E27FC236}">
                <a16:creationId xmlns:a16="http://schemas.microsoft.com/office/drawing/2014/main" id="{4FE74C08-486D-909D-4E92-0AF2AB10286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576000"/>
            <a:ext cx="4572000" cy="39960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1AA0EB-4519-7F4D-B062-DB4297D59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22" y="576000"/>
            <a:ext cx="4404878" cy="713210"/>
          </a:xfrm>
        </p:spPr>
        <p:txBody>
          <a:bodyPr anchor="t">
            <a:normAutofit fontScale="90000"/>
          </a:bodyPr>
          <a:lstStyle/>
          <a:p>
            <a:r>
              <a:rPr lang="en-GB" sz="5400"/>
              <a:t>Leroy de Vos</a:t>
            </a:r>
            <a:endParaRPr lang="en-GB" sz="5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2D6F18-5155-544F-9730-8E07B3D93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83" y="3269328"/>
            <a:ext cx="4174895" cy="30913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800"/>
              <a:t>https://www.linkedin.com/in/leroy-de-vos/</a:t>
            </a:r>
            <a:endParaRPr lang="en-GB" sz="18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07B22DE-F1BB-2D85-CE8E-7D359A8BB2B7}"/>
              </a:ext>
            </a:extLst>
          </p:cNvPr>
          <p:cNvSpPr txBox="1">
            <a:spLocks/>
          </p:cNvSpPr>
          <p:nvPr/>
        </p:nvSpPr>
        <p:spPr>
          <a:xfrm>
            <a:off x="167122" y="1560711"/>
            <a:ext cx="4033171" cy="30913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/>
              <a:t>Network Engineer at AMS-IX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7901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5C78-608F-264A-8B61-735D6F9D0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367" y="754008"/>
            <a:ext cx="4798718" cy="103982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E7A1F-7F0A-EF27-2C0F-08271945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26" y="195238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7680C1-2F68-2A47-A7DE-6BECEDB5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</p:spPr>
        <p:txBody>
          <a:bodyPr anchor="ctr">
            <a:normAutofit/>
          </a:bodyPr>
          <a:lstStyle/>
          <a:p>
            <a:r>
              <a:rPr lang="en-GB"/>
              <a:t>Finished High School, where to go from here?</a:t>
            </a:r>
          </a:p>
        </p:txBody>
      </p:sp>
      <p:pic>
        <p:nvPicPr>
          <p:cNvPr id="7" name="Picture Placeholder 6" descr="Cartoon characters with a red hat&#10;&#10;Description automatically generated with medium confidence">
            <a:extLst>
              <a:ext uri="{FF2B5EF4-FFF2-40B4-BE49-F238E27FC236}">
                <a16:creationId xmlns:a16="http://schemas.microsoft.com/office/drawing/2014/main" id="{2C64017F-2794-673B-7EB8-8969C8926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27" y="1665427"/>
            <a:ext cx="4493233" cy="2988000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D6649-4A39-DC62-4B3D-C85A5363DB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1665426"/>
            <a:ext cx="3078333" cy="29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1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7680C1-2F68-2A47-A7DE-6BECEDB5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288000"/>
            <a:ext cx="6983999" cy="972000"/>
          </a:xfrm>
        </p:spPr>
        <p:txBody>
          <a:bodyPr anchor="ctr">
            <a:normAutofit/>
          </a:bodyPr>
          <a:lstStyle/>
          <a:p>
            <a:r>
              <a:rPr lang="en-GB" dirty="0"/>
              <a:t>Introduction to network engineering</a:t>
            </a:r>
          </a:p>
        </p:txBody>
      </p:sp>
      <p:pic>
        <p:nvPicPr>
          <p:cNvPr id="6" name="Content Placeholder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9D3CA0E-7AE9-D0BF-43CF-5BAFE0327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434" y="3178937"/>
            <a:ext cx="5422573" cy="1341584"/>
          </a:xfrm>
        </p:spPr>
      </p:pic>
      <p:pic>
        <p:nvPicPr>
          <p:cNvPr id="9" name="Picture 8" descr="A black line with text&#10;&#10;Description automatically generated">
            <a:extLst>
              <a:ext uri="{FF2B5EF4-FFF2-40B4-BE49-F238E27FC236}">
                <a16:creationId xmlns:a16="http://schemas.microsoft.com/office/drawing/2014/main" id="{5AA395DA-A1AF-AE6C-5E19-5BBAD1C07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096" y="1575120"/>
            <a:ext cx="3729808" cy="16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5DF5-BDF3-5940-BB13-1CD2D078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all NOCs are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7CF9-4865-D748-B888-14A1B0B7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908000"/>
            <a:ext cx="4049715" cy="1129490"/>
          </a:xfrm>
        </p:spPr>
        <p:txBody>
          <a:bodyPr/>
          <a:lstStyle/>
          <a:p>
            <a:r>
              <a:rPr lang="en-GB" dirty="0"/>
              <a:t>First introduction to AMS-IX as 1</a:t>
            </a:r>
            <a:r>
              <a:rPr lang="en-GB" baseline="30000" dirty="0"/>
              <a:t>st</a:t>
            </a:r>
            <a:r>
              <a:rPr lang="en-GB" dirty="0"/>
              <a:t> line support</a:t>
            </a:r>
          </a:p>
          <a:p>
            <a:r>
              <a:rPr lang="en-GB" dirty="0"/>
              <a:t>First time working in shifts</a:t>
            </a:r>
          </a:p>
          <a:p>
            <a:r>
              <a:rPr lang="en-GB" dirty="0"/>
              <a:t>First firmware upgrade</a:t>
            </a:r>
          </a:p>
          <a:p>
            <a:r>
              <a:rPr lang="en-GB" dirty="0"/>
              <a:t>First senior role in a team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324AB-5C9F-8C49-880A-E96605FEDCD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26577" y="1277946"/>
            <a:ext cx="4767979" cy="335264"/>
          </a:xfrm>
        </p:spPr>
        <p:txBody>
          <a:bodyPr/>
          <a:lstStyle/>
          <a:p>
            <a:r>
              <a:rPr lang="en-GB" sz="2000" dirty="0" err="1"/>
              <a:t>Quanza</a:t>
            </a:r>
            <a:r>
              <a:rPr lang="en-GB" sz="2000" dirty="0"/>
              <a:t> NOC, the more technical 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E5971-0F3C-77E6-A2B0-E1A545AFAC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432" y="2016108"/>
            <a:ext cx="3936867" cy="2429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9F944-1F21-E784-8313-B50CF263F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333" y="2213529"/>
            <a:ext cx="1482193" cy="21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DEB8-2129-7242-AD93-DA2B3EBE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I a network engineer now?</a:t>
            </a:r>
          </a:p>
        </p:txBody>
      </p:sp>
      <p:pic>
        <p:nvPicPr>
          <p:cNvPr id="7" name="Picture 6" descr="A person in a red suit&#10;&#10;Description automatically generated">
            <a:extLst>
              <a:ext uri="{FF2B5EF4-FFF2-40B4-BE49-F238E27FC236}">
                <a16:creationId xmlns:a16="http://schemas.microsoft.com/office/drawing/2014/main" id="{69189BFC-57BB-B9FF-5FCF-62CA28E137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01" y="1054034"/>
            <a:ext cx="3995197" cy="399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7800-ECA7-1A4E-A90D-A0583E0D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shame in taking a step back or sideways if it feels right</a:t>
            </a:r>
          </a:p>
        </p:txBody>
      </p:sp>
      <p:pic>
        <p:nvPicPr>
          <p:cNvPr id="5" name="Picture 4" descr="A person sitting next to a creature&#10;&#10;Description automatically generated">
            <a:extLst>
              <a:ext uri="{FF2B5EF4-FFF2-40B4-BE49-F238E27FC236}">
                <a16:creationId xmlns:a16="http://schemas.microsoft.com/office/drawing/2014/main" id="{B1C5B755-0F29-D9ED-D85D-4AABF97924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648" y="1260000"/>
            <a:ext cx="4667891" cy="36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03A-8C87-3C41-8239-7C3AA456F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63972"/>
            <a:ext cx="6984000" cy="939311"/>
          </a:xfrm>
        </p:spPr>
        <p:txBody>
          <a:bodyPr>
            <a:normAutofit fontScale="90000"/>
          </a:bodyPr>
          <a:lstStyle/>
          <a:p>
            <a:r>
              <a:rPr lang="en-GB" dirty="0"/>
              <a:t>Hired at AMS-IX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D4726-2209-A5A7-B307-BF950AB478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620" y="1075690"/>
            <a:ext cx="2942272" cy="39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E435-F410-D04E-B505-B1957FEA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 I’ve been working 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204F1F-53FA-86E3-0F0B-B17B21B0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024" y="1543994"/>
            <a:ext cx="2835322" cy="33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2F1CE-D65A-12B8-D602-F83A7FCF67F3}"/>
              </a:ext>
            </a:extLst>
          </p:cNvPr>
          <p:cNvSpPr txBox="1"/>
          <p:nvPr/>
        </p:nvSpPr>
        <p:spPr>
          <a:xfrm>
            <a:off x="540001" y="1001485"/>
            <a:ext cx="4194060" cy="7696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NL" sz="1300" dirty="0"/>
              <a:t>Chicago, first remote project</a:t>
            </a:r>
          </a:p>
          <a:p>
            <a:pPr algn="l">
              <a:lnSpc>
                <a:spcPct val="120000"/>
              </a:lnSpc>
            </a:pPr>
            <a:r>
              <a:rPr lang="en-NL" sz="1300" dirty="0"/>
              <a:t>Replacing and upgrading our Smartoptic devices on 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B8BD9-0A67-EC96-8A0D-2C1A08738AA7}"/>
              </a:ext>
            </a:extLst>
          </p:cNvPr>
          <p:cNvSpPr txBox="1"/>
          <p:nvPr/>
        </p:nvSpPr>
        <p:spPr>
          <a:xfrm>
            <a:off x="6674880" y="1095625"/>
            <a:ext cx="1698240" cy="3287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NL" sz="1300" dirty="0"/>
              <a:t>Yes, I know better now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B23C4C-956B-6705-CE40-DB86157C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731" y="1386295"/>
            <a:ext cx="2581268" cy="34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8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S-ix Colours">
      <a:dk1>
        <a:sysClr val="windowText" lastClr="000000"/>
      </a:dk1>
      <a:lt1>
        <a:sysClr val="window" lastClr="FFFFFF"/>
      </a:lt1>
      <a:dk2>
        <a:srgbClr val="F58025"/>
      </a:dk2>
      <a:lt2>
        <a:srgbClr val="F2F2F3"/>
      </a:lt2>
      <a:accent1>
        <a:srgbClr val="F58025"/>
      </a:accent1>
      <a:accent2>
        <a:srgbClr val="F28A3D"/>
      </a:accent2>
      <a:accent3>
        <a:srgbClr val="FAC294"/>
      </a:accent3>
      <a:accent4>
        <a:srgbClr val="00203E"/>
      </a:accent4>
      <a:accent5>
        <a:srgbClr val="002C4F"/>
      </a:accent5>
      <a:accent6>
        <a:srgbClr val="6A83AF"/>
      </a:accent6>
      <a:hlink>
        <a:srgbClr val="000000"/>
      </a:hlink>
      <a:folHlink>
        <a:srgbClr val="00000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13EF3D61-AE3A-0E47-A1C3-631633F362FA}" vid="{EDAB40C5-DC1D-7F43-8841-CEC68AA44D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10915</TotalTime>
  <Words>293</Words>
  <Application>Microsoft Macintosh PowerPoint</Application>
  <PresentationFormat>On-screen Show (16:9)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Helvetica</vt:lpstr>
      <vt:lpstr>Office Theme</vt:lpstr>
      <vt:lpstr>From ServiceDesk to AMS-IX NOC</vt:lpstr>
      <vt:lpstr>Leroy de Vos</vt:lpstr>
      <vt:lpstr>Finished High School, where to go from here?</vt:lpstr>
      <vt:lpstr>Introduction to network engineering</vt:lpstr>
      <vt:lpstr>Not all NOCs are the same</vt:lpstr>
      <vt:lpstr>Am I a network engineer now?</vt:lpstr>
      <vt:lpstr>No shame in taking a step back or sideways if it feels right</vt:lpstr>
      <vt:lpstr>Hired at AMS-IX</vt:lpstr>
      <vt:lpstr>Projects I’ve been working on</vt:lpstr>
      <vt:lpstr>Supporting our 1st line support at Quanza</vt:lpstr>
      <vt:lpstr>Part of the very first Juniper migration</vt:lpstr>
      <vt:lpstr>“The Monster Project”, splitting up Nikhef and Digital Realty AMS9 (Former SARA). </vt:lpstr>
      <vt:lpstr>Going to network events</vt:lpstr>
      <vt:lpstr>So, what went wrong</vt:lpstr>
      <vt:lpstr>PowerPoint Presentation</vt:lpstr>
      <vt:lpstr>PowerPoint Presentation</vt:lpstr>
      <vt:lpstr>PowerPoint Presentation</vt:lpstr>
      <vt:lpstr>So, am I a network engineer now?</vt:lpstr>
      <vt:lpstr>Questions ?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ServiceDesk to AMS-IX NOC</dc:title>
  <dc:subject/>
  <dc:creator>Leroy de Vos</dc:creator>
  <cp:keywords/>
  <dc:description>AMS-ix Presentation - version 1 - march 2020
Design: Studio Piraat
Template: Ton Persoon</dc:description>
  <cp:lastModifiedBy>Leroy de Vos</cp:lastModifiedBy>
  <cp:revision>4</cp:revision>
  <dcterms:created xsi:type="dcterms:W3CDTF">2024-05-21T06:09:01Z</dcterms:created>
  <dcterms:modified xsi:type="dcterms:W3CDTF">2024-10-15T14:14:37Z</dcterms:modified>
  <cp:category/>
</cp:coreProperties>
</file>